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Futura Display" charset="1" panose="020B0504050904050C04"/>
      <p:regular r:id="rId22"/>
    </p:embeddedFont>
    <p:embeddedFont>
      <p:font typeface="Lexend Deca" charset="1" panose="000000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0">
            <a:off x="-2285506" y="-4771437"/>
            <a:ext cx="22859012" cy="175854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394144"/>
            <a:ext cx="16029500" cy="6625851"/>
            <a:chOff x="0" y="0"/>
            <a:chExt cx="3609726" cy="14920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09726" cy="1492093"/>
            </a:xfrm>
            <a:custGeom>
              <a:avLst/>
              <a:gdLst/>
              <a:ahLst/>
              <a:cxnLst/>
              <a:rect r="r" b="b" t="t" l="l"/>
              <a:pathLst>
                <a:path h="1492093" w="3609726">
                  <a:moveTo>
                    <a:pt x="24632" y="0"/>
                  </a:moveTo>
                  <a:lnTo>
                    <a:pt x="3585094" y="0"/>
                  </a:lnTo>
                  <a:cubicBezTo>
                    <a:pt x="3598698" y="0"/>
                    <a:pt x="3609726" y="11028"/>
                    <a:pt x="3609726" y="24632"/>
                  </a:cubicBezTo>
                  <a:lnTo>
                    <a:pt x="3609726" y="1467461"/>
                  </a:lnTo>
                  <a:cubicBezTo>
                    <a:pt x="3609726" y="1473994"/>
                    <a:pt x="3607131" y="1480259"/>
                    <a:pt x="3602512" y="1484879"/>
                  </a:cubicBezTo>
                  <a:cubicBezTo>
                    <a:pt x="3597892" y="1489498"/>
                    <a:pt x="3591627" y="1492093"/>
                    <a:pt x="3585094" y="1492093"/>
                  </a:cubicBezTo>
                  <a:lnTo>
                    <a:pt x="24632" y="1492093"/>
                  </a:lnTo>
                  <a:cubicBezTo>
                    <a:pt x="18099" y="1492093"/>
                    <a:pt x="11834" y="1489498"/>
                    <a:pt x="7215" y="1484879"/>
                  </a:cubicBezTo>
                  <a:cubicBezTo>
                    <a:pt x="2595" y="1480259"/>
                    <a:pt x="0" y="1473994"/>
                    <a:pt x="0" y="1467461"/>
                  </a:cubicBezTo>
                  <a:lnTo>
                    <a:pt x="0" y="24632"/>
                  </a:lnTo>
                  <a:cubicBezTo>
                    <a:pt x="0" y="18099"/>
                    <a:pt x="2595" y="11834"/>
                    <a:pt x="7215" y="7215"/>
                  </a:cubicBezTo>
                  <a:cubicBezTo>
                    <a:pt x="11834" y="2595"/>
                    <a:pt x="18099" y="0"/>
                    <a:pt x="24632" y="0"/>
                  </a:cubicBez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09726" cy="1530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68546" y="2031916"/>
            <a:ext cx="12427884" cy="708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03"/>
              </a:lnSpc>
            </a:pPr>
            <a:r>
              <a:rPr lang="en-US" sz="13431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THE CORRELATION OF PROFIT SALES AND DISCOUNTS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6314" y="161728"/>
            <a:ext cx="8654271" cy="134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sz="3904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ENZO WÜRTELE - DATA ANALYST FOR VS GROUP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8285" y="9294812"/>
            <a:ext cx="6320299" cy="73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8"/>
              </a:lnSpc>
            </a:pPr>
            <a:r>
              <a:rPr lang="en-US" sz="4306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22-01-2025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500" y="9751492"/>
            <a:ext cx="199205" cy="501532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53681" y="3647710"/>
            <a:ext cx="8825796" cy="5733090"/>
          </a:xfrm>
          <a:custGeom>
            <a:avLst/>
            <a:gdLst/>
            <a:ahLst/>
            <a:cxnLst/>
            <a:rect r="r" b="b" t="t" l="l"/>
            <a:pathLst>
              <a:path h="5733090" w="8825796">
                <a:moveTo>
                  <a:pt x="0" y="0"/>
                </a:moveTo>
                <a:lnTo>
                  <a:pt x="8825795" y="0"/>
                </a:lnTo>
                <a:lnTo>
                  <a:pt x="8825795" y="5733090"/>
                </a:lnTo>
                <a:lnTo>
                  <a:pt x="0" y="573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7755" y="3647710"/>
            <a:ext cx="8103307" cy="5733090"/>
          </a:xfrm>
          <a:custGeom>
            <a:avLst/>
            <a:gdLst/>
            <a:ahLst/>
            <a:cxnLst/>
            <a:rect r="r" b="b" t="t" l="l"/>
            <a:pathLst>
              <a:path h="5733090" w="8103307">
                <a:moveTo>
                  <a:pt x="0" y="0"/>
                </a:moveTo>
                <a:lnTo>
                  <a:pt x="8103308" y="0"/>
                </a:lnTo>
                <a:lnTo>
                  <a:pt x="8103308" y="5733090"/>
                </a:lnTo>
                <a:lnTo>
                  <a:pt x="0" y="5733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7066" y="552723"/>
            <a:ext cx="13333867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WHY ARE WE LOSING PROFIT?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2493564" y="3657235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3004583" y="4703051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3477960" y="5760523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6088707" y="3666760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6963737" y="5320074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8265771" y="5310549"/>
            <a:ext cx="248794" cy="4309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1921631" y="7505772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1414173" y="8260652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2360927" y="6797486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6033185" y="7935755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15072086" y="6954988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7571782" y="7180875"/>
            <a:ext cx="191415" cy="3150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2360927" y="3657235"/>
            <a:ext cx="207913" cy="44997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4023684" y="5329627"/>
            <a:ext cx="265464" cy="45796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906" y="3647710"/>
            <a:ext cx="8265227" cy="5847648"/>
          </a:xfrm>
          <a:custGeom>
            <a:avLst/>
            <a:gdLst/>
            <a:ahLst/>
            <a:cxnLst/>
            <a:rect r="r" b="b" t="t" l="l"/>
            <a:pathLst>
              <a:path h="5847648" w="8265227">
                <a:moveTo>
                  <a:pt x="0" y="0"/>
                </a:moveTo>
                <a:lnTo>
                  <a:pt x="8265227" y="0"/>
                </a:lnTo>
                <a:lnTo>
                  <a:pt x="8265227" y="5847648"/>
                </a:lnTo>
                <a:lnTo>
                  <a:pt x="0" y="584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1618" y="3647710"/>
            <a:ext cx="8996382" cy="5847648"/>
          </a:xfrm>
          <a:custGeom>
            <a:avLst/>
            <a:gdLst/>
            <a:ahLst/>
            <a:cxnLst/>
            <a:rect r="r" b="b" t="t" l="l"/>
            <a:pathLst>
              <a:path h="5847648" w="8996382">
                <a:moveTo>
                  <a:pt x="0" y="0"/>
                </a:moveTo>
                <a:lnTo>
                  <a:pt x="8996382" y="0"/>
                </a:lnTo>
                <a:lnTo>
                  <a:pt x="8996382" y="5847648"/>
                </a:lnTo>
                <a:lnTo>
                  <a:pt x="0" y="584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0448" y="552723"/>
            <a:ext cx="14467103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REPEATED RESULTS FOR OTHER LOW PROFIT STATES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11851601" y="8439326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12276552" y="5593672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12764274" y="5602552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15613488" y="5611433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0851028" y="6580415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18077406" y="5593672"/>
            <a:ext cx="193741" cy="3676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541279" y="3655579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2396572" y="3837531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5001926" y="4771726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5914598" y="5788277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8289733" y="6398462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2868117" y="6199760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3327149" y="6381713"/>
            <a:ext cx="165051" cy="363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647710"/>
            <a:ext cx="8439179" cy="5847648"/>
          </a:xfrm>
          <a:custGeom>
            <a:avLst/>
            <a:gdLst/>
            <a:ahLst/>
            <a:cxnLst/>
            <a:rect r="r" b="b" t="t" l="l"/>
            <a:pathLst>
              <a:path h="5847648" w="8439179">
                <a:moveTo>
                  <a:pt x="0" y="0"/>
                </a:moveTo>
                <a:lnTo>
                  <a:pt x="8439179" y="0"/>
                </a:lnTo>
                <a:lnTo>
                  <a:pt x="8439179" y="5847648"/>
                </a:lnTo>
                <a:lnTo>
                  <a:pt x="0" y="584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2583324" y="4226349"/>
            <a:ext cx="235791" cy="2357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85848" y="3647710"/>
            <a:ext cx="9002152" cy="5847648"/>
          </a:xfrm>
          <a:custGeom>
            <a:avLst/>
            <a:gdLst/>
            <a:ahLst/>
            <a:cxnLst/>
            <a:rect r="r" b="b" t="t" l="l"/>
            <a:pathLst>
              <a:path h="5847648" w="9002152">
                <a:moveTo>
                  <a:pt x="0" y="0"/>
                </a:moveTo>
                <a:lnTo>
                  <a:pt x="9002152" y="0"/>
                </a:lnTo>
                <a:lnTo>
                  <a:pt x="9002152" y="5847648"/>
                </a:lnTo>
                <a:lnTo>
                  <a:pt x="0" y="584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10448" y="539451"/>
            <a:ext cx="14467103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HOW DOES WASHINGTON LOOK COMPARATIVELY?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2016784" y="5813225"/>
            <a:ext cx="235791" cy="2357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00568" y="3903848"/>
            <a:ext cx="12820889" cy="6008115"/>
          </a:xfrm>
          <a:custGeom>
            <a:avLst/>
            <a:gdLst/>
            <a:ahLst/>
            <a:cxnLst/>
            <a:rect r="r" b="b" t="t" l="l"/>
            <a:pathLst>
              <a:path h="6008115" w="12820889">
                <a:moveTo>
                  <a:pt x="0" y="0"/>
                </a:moveTo>
                <a:lnTo>
                  <a:pt x="12820889" y="0"/>
                </a:lnTo>
                <a:lnTo>
                  <a:pt x="12820889" y="6008115"/>
                </a:lnTo>
                <a:lnTo>
                  <a:pt x="0" y="600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0448" y="552723"/>
            <a:ext cx="14467103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CLUSTERING ANALYSIS (KMEANS)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758" y="6153458"/>
            <a:ext cx="265286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silhouette score = 0.84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7166986"/>
            <a:chOff x="0" y="0"/>
            <a:chExt cx="4356256" cy="1613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1613953"/>
            </a:xfrm>
            <a:custGeom>
              <a:avLst/>
              <a:gdLst/>
              <a:ahLst/>
              <a:cxnLst/>
              <a:rect r="r" b="b" t="t" l="l"/>
              <a:pathLst>
                <a:path h="1613953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30125" y="510550"/>
            <a:ext cx="10768843" cy="14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KPI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6756" y="2242734"/>
            <a:ext cx="10475581" cy="345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3" u="sng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Definition</a:t>
            </a:r>
          </a:p>
          <a:p>
            <a:pPr algn="ctr">
              <a:lnSpc>
                <a:spcPts val="4638"/>
              </a:lnSpc>
            </a:pPr>
            <a:r>
              <a:rPr lang="en-US" sz="33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Tracks how discounts influence profit margins across product categories, focusing on identifying the optimal discount level to maximize profitability while maintaining sales growth.</a:t>
            </a:r>
          </a:p>
          <a:p>
            <a:pPr algn="ctr">
              <a:lnSpc>
                <a:spcPts val="463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89033" y="6775233"/>
            <a:ext cx="13509935" cy="33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 u="sng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Objective</a:t>
            </a:r>
          </a:p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To reduce the negative impact of excessive discounts on high-margin products, ensuring profitability while driving sales.</a:t>
            </a:r>
          </a:p>
          <a:p>
            <a:pPr algn="ctr">
              <a:lnSpc>
                <a:spcPts val="5273"/>
              </a:lnSpc>
              <a:spcBef>
                <a:spcPct val="0"/>
              </a:spcBef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85947" y="1875209"/>
            <a:ext cx="5093535" cy="509609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7166986"/>
            <a:chOff x="0" y="0"/>
            <a:chExt cx="4356256" cy="1613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1613953"/>
            </a:xfrm>
            <a:custGeom>
              <a:avLst/>
              <a:gdLst/>
              <a:ahLst/>
              <a:cxnLst/>
              <a:rect r="r" b="b" t="t" l="l"/>
              <a:pathLst>
                <a:path h="1613953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30125" y="596619"/>
            <a:ext cx="11400012" cy="14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KPI AIM AND PLANS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6756" y="2242734"/>
            <a:ext cx="10475581" cy="287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8"/>
              </a:lnSpc>
            </a:pPr>
            <a:r>
              <a:rPr lang="en-US" sz="3313" u="sng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Target</a:t>
            </a:r>
          </a:p>
          <a:p>
            <a:pPr algn="ctr">
              <a:lnSpc>
                <a:spcPts val="4638"/>
              </a:lnSpc>
            </a:pPr>
            <a:r>
              <a:rPr lang="en-US" sz="33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Maintain an average profit margin reduction of less than 10% due to discounts across all categories.</a:t>
            </a:r>
          </a:p>
          <a:p>
            <a:pPr algn="ctr">
              <a:lnSpc>
                <a:spcPts val="463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11842" y="6594503"/>
            <a:ext cx="10249436" cy="403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857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Action Plan</a:t>
            </a:r>
          </a:p>
          <a:p>
            <a:pPr algn="just" marL="616954" indent="-308477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Reevaluate discount strategies for high-margin products.</a:t>
            </a:r>
          </a:p>
          <a:p>
            <a:pPr algn="just" marL="616954" indent="-308477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Implement dynamic pricing or tiered discounting based on profitability thresholds.</a:t>
            </a:r>
          </a:p>
          <a:p>
            <a:pPr algn="just" marL="616954" indent="-308477" lvl="1">
              <a:lnSpc>
                <a:spcPts val="4000"/>
              </a:lnSpc>
              <a:buFont typeface="Arial"/>
              <a:buChar char="•"/>
            </a:pPr>
            <a:r>
              <a:rPr lang="en-US" sz="2857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Monitor category-specific profit margins and adjust discount policies accordingly.</a:t>
            </a:r>
          </a:p>
          <a:p>
            <a:pPr algn="just">
              <a:lnSpc>
                <a:spcPts val="4000"/>
              </a:lnSpc>
              <a:spcBef>
                <a:spcPct val="0"/>
              </a:spcBef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85947" y="1875209"/>
            <a:ext cx="5093535" cy="509609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9548" y="1017347"/>
            <a:ext cx="12572941" cy="129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9201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Conclusion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54143" y="371316"/>
            <a:ext cx="9264014" cy="92592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68791" y="2457329"/>
            <a:ext cx="8534455" cy="272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2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Entering the market presents an opportunity to learn from the challenges faced by competitors. By avoiding excessive discounting and focusing on strategic pricing for high-margin products, our company can establish a profitable foothold. Leveraging data-driven insights and efficient management practices will position us for sustainable growth and competitive success.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8372" y="779434"/>
            <a:ext cx="12572941" cy="129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3"/>
              </a:lnSpc>
            </a:pPr>
            <a:r>
              <a:rPr lang="en-US" sz="9201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AGENDA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96764" y="513874"/>
            <a:ext cx="9264014" cy="92592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315342" y="2028891"/>
            <a:ext cx="8063657" cy="446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MY DATABASE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KEY DATA AND INSIGHTS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Low Profits Despite High Sales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Why Are We Losing Profit?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Discount-Profit Relationship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Clustering Analysis (KMeans)</a:t>
            </a:r>
          </a:p>
          <a:p>
            <a:pPr algn="l" marL="692239" indent="-346120" lvl="1">
              <a:lnSpc>
                <a:spcPts val="4488"/>
              </a:lnSpc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KPIs for Review</a:t>
            </a:r>
          </a:p>
          <a:p>
            <a:pPr algn="l" marL="692239" indent="-346120" lvl="1">
              <a:lnSpc>
                <a:spcPts val="4488"/>
              </a:lnSpc>
              <a:spcBef>
                <a:spcPct val="0"/>
              </a:spcBef>
              <a:buFont typeface="Arial"/>
              <a:buChar char="•"/>
            </a:pPr>
            <a:r>
              <a:rPr lang="en-US" sz="3206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95114"/>
            <a:ext cx="9505272" cy="11212735"/>
            <a:chOff x="0" y="0"/>
            <a:chExt cx="2140518" cy="2525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0518" cy="2525026"/>
            </a:xfrm>
            <a:custGeom>
              <a:avLst/>
              <a:gdLst/>
              <a:ahLst/>
              <a:cxnLst/>
              <a:rect r="r" b="b" t="t" l="l"/>
              <a:pathLst>
                <a:path h="2525026" w="2140518">
                  <a:moveTo>
                    <a:pt x="0" y="0"/>
                  </a:moveTo>
                  <a:lnTo>
                    <a:pt x="2140518" y="0"/>
                  </a:lnTo>
                  <a:lnTo>
                    <a:pt x="2140518" y="2525026"/>
                  </a:lnTo>
                  <a:lnTo>
                    <a:pt x="0" y="252502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0518" cy="2563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5573" y="3671408"/>
            <a:ext cx="6871582" cy="2479692"/>
            <a:chOff x="0" y="0"/>
            <a:chExt cx="1547430" cy="558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430" cy="558409"/>
            </a:xfrm>
            <a:custGeom>
              <a:avLst/>
              <a:gdLst/>
              <a:ahLst/>
              <a:cxnLst/>
              <a:rect r="r" b="b" t="t" l="l"/>
              <a:pathLst>
                <a:path h="558409" w="1547430">
                  <a:moveTo>
                    <a:pt x="57460" y="0"/>
                  </a:moveTo>
                  <a:lnTo>
                    <a:pt x="1489971" y="0"/>
                  </a:lnTo>
                  <a:cubicBezTo>
                    <a:pt x="1505210" y="0"/>
                    <a:pt x="1519825" y="6054"/>
                    <a:pt x="1530601" y="16830"/>
                  </a:cubicBezTo>
                  <a:cubicBezTo>
                    <a:pt x="1541376" y="27605"/>
                    <a:pt x="1547430" y="42220"/>
                    <a:pt x="1547430" y="57460"/>
                  </a:cubicBezTo>
                  <a:lnTo>
                    <a:pt x="1547430" y="500949"/>
                  </a:lnTo>
                  <a:cubicBezTo>
                    <a:pt x="1547430" y="516188"/>
                    <a:pt x="1541376" y="530803"/>
                    <a:pt x="1530601" y="541579"/>
                  </a:cubicBezTo>
                  <a:cubicBezTo>
                    <a:pt x="1519825" y="552355"/>
                    <a:pt x="1505210" y="558409"/>
                    <a:pt x="1489971" y="558409"/>
                  </a:cubicBezTo>
                  <a:lnTo>
                    <a:pt x="57460" y="558409"/>
                  </a:lnTo>
                  <a:cubicBezTo>
                    <a:pt x="42220" y="558409"/>
                    <a:pt x="27605" y="552355"/>
                    <a:pt x="16830" y="541579"/>
                  </a:cubicBezTo>
                  <a:cubicBezTo>
                    <a:pt x="6054" y="530803"/>
                    <a:pt x="0" y="516188"/>
                    <a:pt x="0" y="500949"/>
                  </a:cubicBezTo>
                  <a:lnTo>
                    <a:pt x="0" y="57460"/>
                  </a:lnTo>
                  <a:cubicBezTo>
                    <a:pt x="0" y="42220"/>
                    <a:pt x="6054" y="27605"/>
                    <a:pt x="16830" y="16830"/>
                  </a:cubicBezTo>
                  <a:cubicBezTo>
                    <a:pt x="27605" y="6054"/>
                    <a:pt x="42220" y="0"/>
                    <a:pt x="57460" y="0"/>
                  </a:cubicBezTo>
                  <a:close/>
                </a:path>
              </a:pathLst>
            </a:custGeom>
            <a:solidFill>
              <a:srgbClr val="DAE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7430" cy="59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741460"/>
            <a:ext cx="9584200" cy="4804080"/>
          </a:xfrm>
          <a:custGeom>
            <a:avLst/>
            <a:gdLst/>
            <a:ahLst/>
            <a:cxnLst/>
            <a:rect r="r" b="b" t="t" l="l"/>
            <a:pathLst>
              <a:path h="4804080" w="9584200">
                <a:moveTo>
                  <a:pt x="0" y="0"/>
                </a:moveTo>
                <a:lnTo>
                  <a:pt x="9584200" y="0"/>
                </a:lnTo>
                <a:lnTo>
                  <a:pt x="9584200" y="4804080"/>
                </a:lnTo>
                <a:lnTo>
                  <a:pt x="0" y="480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529666"/>
            <a:ext cx="6807579" cy="61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  <a:spcBef>
                <a:spcPct val="0"/>
              </a:spcBef>
            </a:pPr>
            <a:r>
              <a:rPr lang="en-US" sz="3583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My Database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1356E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7166986"/>
            <a:chOff x="0" y="0"/>
            <a:chExt cx="4356256" cy="1613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1613953"/>
            </a:xfrm>
            <a:custGeom>
              <a:avLst/>
              <a:gdLst/>
              <a:ahLst/>
              <a:cxnLst/>
              <a:rect r="r" b="b" t="t" l="l"/>
              <a:pathLst>
                <a:path h="1613953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405057" y="3102892"/>
            <a:ext cx="10768843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KEY DATA AND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89033" y="7286255"/>
            <a:ext cx="13509935" cy="130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Important data to understand for the rest of the powerpoint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85947" y="1875209"/>
            <a:ext cx="5093535" cy="509609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25" y="1882469"/>
            <a:ext cx="18287755" cy="8404531"/>
          </a:xfrm>
          <a:custGeom>
            <a:avLst/>
            <a:gdLst/>
            <a:ahLst/>
            <a:cxnLst/>
            <a:rect r="r" b="b" t="t" l="l"/>
            <a:pathLst>
              <a:path h="8404531" w="18287755">
                <a:moveTo>
                  <a:pt x="0" y="0"/>
                </a:moveTo>
                <a:lnTo>
                  <a:pt x="18287755" y="0"/>
                </a:lnTo>
                <a:lnTo>
                  <a:pt x="18287755" y="8404531"/>
                </a:lnTo>
                <a:lnTo>
                  <a:pt x="0" y="840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0" r="0" b="-934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42579" y="8033066"/>
            <a:ext cx="1536866" cy="15368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00442" y="380809"/>
            <a:ext cx="12621140" cy="14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TOTAL SALES OF STATES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98426" y="5741464"/>
            <a:ext cx="1536866" cy="15368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03640" y="5741464"/>
            <a:ext cx="1536866" cy="15368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74104" y="5635658"/>
            <a:ext cx="1536866" cy="15368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18174" y="3509074"/>
            <a:ext cx="1536866" cy="153686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036283"/>
            <a:ext cx="18288000" cy="8250717"/>
          </a:xfrm>
          <a:custGeom>
            <a:avLst/>
            <a:gdLst/>
            <a:ahLst/>
            <a:cxnLst/>
            <a:rect r="r" b="b" t="t" l="l"/>
            <a:pathLst>
              <a:path h="8250717" w="18288000">
                <a:moveTo>
                  <a:pt x="0" y="0"/>
                </a:moveTo>
                <a:lnTo>
                  <a:pt x="18288000" y="0"/>
                </a:lnTo>
                <a:lnTo>
                  <a:pt x="18288000" y="8250717"/>
                </a:lnTo>
                <a:lnTo>
                  <a:pt x="0" y="8250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38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00442" y="413184"/>
            <a:ext cx="12621140" cy="14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TOTAL PROFIT OF STATES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8305" y="7961342"/>
            <a:ext cx="1536866" cy="15368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445040" y="5592624"/>
            <a:ext cx="1536866" cy="15368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74124" y="5592624"/>
            <a:ext cx="1536866" cy="15368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87622" y="5506556"/>
            <a:ext cx="1536866" cy="15368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02589" y="3466040"/>
            <a:ext cx="1536866" cy="153686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179724"/>
            <a:ext cx="18288000" cy="8107276"/>
          </a:xfrm>
          <a:custGeom>
            <a:avLst/>
            <a:gdLst/>
            <a:ahLst/>
            <a:cxnLst/>
            <a:rect r="r" b="b" t="t" l="l"/>
            <a:pathLst>
              <a:path h="8107276" w="18288000">
                <a:moveTo>
                  <a:pt x="0" y="0"/>
                </a:moveTo>
                <a:lnTo>
                  <a:pt x="18288000" y="0"/>
                </a:lnTo>
                <a:lnTo>
                  <a:pt x="18288000" y="8107276"/>
                </a:lnTo>
                <a:lnTo>
                  <a:pt x="0" y="810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3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1583" y="413184"/>
            <a:ext cx="14258858" cy="149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TOTAL DISCOUNT OF STATES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12236" y="8047410"/>
            <a:ext cx="1536866" cy="153686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87661" y="5918994"/>
            <a:ext cx="1536866" cy="15368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31089" y="5592624"/>
            <a:ext cx="1536866" cy="15368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58933" y="5592624"/>
            <a:ext cx="1536866" cy="15368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02589" y="3466040"/>
            <a:ext cx="1536866" cy="153686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95114"/>
            <a:ext cx="10736195" cy="11212735"/>
            <a:chOff x="0" y="0"/>
            <a:chExt cx="2417713" cy="2525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7713" cy="2525026"/>
            </a:xfrm>
            <a:custGeom>
              <a:avLst/>
              <a:gdLst/>
              <a:ahLst/>
              <a:cxnLst/>
              <a:rect r="r" b="b" t="t" l="l"/>
              <a:pathLst>
                <a:path h="2525026" w="2417713">
                  <a:moveTo>
                    <a:pt x="0" y="0"/>
                  </a:moveTo>
                  <a:lnTo>
                    <a:pt x="2417713" y="0"/>
                  </a:lnTo>
                  <a:lnTo>
                    <a:pt x="2417713" y="2525026"/>
                  </a:lnTo>
                  <a:lnTo>
                    <a:pt x="0" y="2525026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17713" cy="2563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7253" y="2829607"/>
            <a:ext cx="6871582" cy="2479692"/>
            <a:chOff x="0" y="0"/>
            <a:chExt cx="1547430" cy="558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7430" cy="558409"/>
            </a:xfrm>
            <a:custGeom>
              <a:avLst/>
              <a:gdLst/>
              <a:ahLst/>
              <a:cxnLst/>
              <a:rect r="r" b="b" t="t" l="l"/>
              <a:pathLst>
                <a:path h="558409" w="1547430">
                  <a:moveTo>
                    <a:pt x="57460" y="0"/>
                  </a:moveTo>
                  <a:lnTo>
                    <a:pt x="1489971" y="0"/>
                  </a:lnTo>
                  <a:cubicBezTo>
                    <a:pt x="1505210" y="0"/>
                    <a:pt x="1519825" y="6054"/>
                    <a:pt x="1530601" y="16830"/>
                  </a:cubicBezTo>
                  <a:cubicBezTo>
                    <a:pt x="1541376" y="27605"/>
                    <a:pt x="1547430" y="42220"/>
                    <a:pt x="1547430" y="57460"/>
                  </a:cubicBezTo>
                  <a:lnTo>
                    <a:pt x="1547430" y="500949"/>
                  </a:lnTo>
                  <a:cubicBezTo>
                    <a:pt x="1547430" y="516188"/>
                    <a:pt x="1541376" y="530803"/>
                    <a:pt x="1530601" y="541579"/>
                  </a:cubicBezTo>
                  <a:cubicBezTo>
                    <a:pt x="1519825" y="552355"/>
                    <a:pt x="1505210" y="558409"/>
                    <a:pt x="1489971" y="558409"/>
                  </a:cubicBezTo>
                  <a:lnTo>
                    <a:pt x="57460" y="558409"/>
                  </a:lnTo>
                  <a:cubicBezTo>
                    <a:pt x="42220" y="558409"/>
                    <a:pt x="27605" y="552355"/>
                    <a:pt x="16830" y="541579"/>
                  </a:cubicBezTo>
                  <a:cubicBezTo>
                    <a:pt x="6054" y="530803"/>
                    <a:pt x="0" y="516188"/>
                    <a:pt x="0" y="500949"/>
                  </a:cubicBezTo>
                  <a:lnTo>
                    <a:pt x="0" y="57460"/>
                  </a:lnTo>
                  <a:cubicBezTo>
                    <a:pt x="0" y="42220"/>
                    <a:pt x="6054" y="27605"/>
                    <a:pt x="16830" y="16830"/>
                  </a:cubicBezTo>
                  <a:cubicBezTo>
                    <a:pt x="27605" y="6054"/>
                    <a:pt x="42220" y="0"/>
                    <a:pt x="57460" y="0"/>
                  </a:cubicBezTo>
                  <a:close/>
                </a:path>
              </a:pathLst>
            </a:custGeom>
            <a:solidFill>
              <a:srgbClr val="DAE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47430" cy="596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74923" y="3297"/>
            <a:ext cx="7913077" cy="5140203"/>
          </a:xfrm>
          <a:custGeom>
            <a:avLst/>
            <a:gdLst/>
            <a:ahLst/>
            <a:cxnLst/>
            <a:rect r="r" b="b" t="t" l="l"/>
            <a:pathLst>
              <a:path h="5140203" w="7913077">
                <a:moveTo>
                  <a:pt x="0" y="0"/>
                </a:moveTo>
                <a:lnTo>
                  <a:pt x="7913077" y="0"/>
                </a:lnTo>
                <a:lnTo>
                  <a:pt x="7913077" y="5140203"/>
                </a:lnTo>
                <a:lnTo>
                  <a:pt x="0" y="5140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74923" y="5128643"/>
            <a:ext cx="7941024" cy="5158357"/>
          </a:xfrm>
          <a:custGeom>
            <a:avLst/>
            <a:gdLst/>
            <a:ahLst/>
            <a:cxnLst/>
            <a:rect r="r" b="b" t="t" l="l"/>
            <a:pathLst>
              <a:path h="5158357" w="7941024">
                <a:moveTo>
                  <a:pt x="0" y="0"/>
                </a:moveTo>
                <a:lnTo>
                  <a:pt x="7941024" y="0"/>
                </a:lnTo>
                <a:lnTo>
                  <a:pt x="7941024" y="5158357"/>
                </a:lnTo>
                <a:lnTo>
                  <a:pt x="0" y="515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3036" y="7339296"/>
            <a:ext cx="7040016" cy="66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z="3898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Washington vs Pennsylvania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9254" y="3410111"/>
            <a:ext cx="6807579" cy="124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6"/>
              </a:lnSpc>
              <a:spcBef>
                <a:spcPct val="0"/>
              </a:spcBef>
            </a:pPr>
            <a:r>
              <a:rPr lang="en-US" sz="3583">
                <a:solidFill>
                  <a:srgbClr val="31356E"/>
                </a:solidFill>
                <a:latin typeface="Lexend Deca"/>
                <a:ea typeface="Lexend Deca"/>
                <a:cs typeface="Lexend Deca"/>
                <a:sym typeface="Lexend Deca"/>
              </a:rPr>
              <a:t>LOW PROFIT DESPITE HIGH SALES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E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272" y="-620353"/>
            <a:ext cx="19344569" cy="4268064"/>
            <a:chOff x="0" y="0"/>
            <a:chExt cx="4356256" cy="9611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6255" cy="961137"/>
            </a:xfrm>
            <a:custGeom>
              <a:avLst/>
              <a:gdLst/>
              <a:ahLst/>
              <a:cxnLst/>
              <a:rect r="r" b="b" t="t" l="l"/>
              <a:pathLst>
                <a:path h="961137" w="4356255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3135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7897" y="3647710"/>
            <a:ext cx="5136085" cy="3395039"/>
          </a:xfrm>
          <a:custGeom>
            <a:avLst/>
            <a:gdLst/>
            <a:ahLst/>
            <a:cxnLst/>
            <a:rect r="r" b="b" t="t" l="l"/>
            <a:pathLst>
              <a:path h="3395039" w="5136085">
                <a:moveTo>
                  <a:pt x="0" y="0"/>
                </a:moveTo>
                <a:lnTo>
                  <a:pt x="5136085" y="0"/>
                </a:lnTo>
                <a:lnTo>
                  <a:pt x="5136085" y="3395039"/>
                </a:lnTo>
                <a:lnTo>
                  <a:pt x="0" y="339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7897" y="7011474"/>
            <a:ext cx="5136085" cy="3395039"/>
          </a:xfrm>
          <a:custGeom>
            <a:avLst/>
            <a:gdLst/>
            <a:ahLst/>
            <a:cxnLst/>
            <a:rect r="r" b="b" t="t" l="l"/>
            <a:pathLst>
              <a:path h="3395039" w="5136085">
                <a:moveTo>
                  <a:pt x="0" y="0"/>
                </a:moveTo>
                <a:lnTo>
                  <a:pt x="5136085" y="0"/>
                </a:lnTo>
                <a:lnTo>
                  <a:pt x="5136085" y="3395039"/>
                </a:lnTo>
                <a:lnTo>
                  <a:pt x="0" y="33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78046" y="4202238"/>
            <a:ext cx="9123691" cy="5618473"/>
          </a:xfrm>
          <a:custGeom>
            <a:avLst/>
            <a:gdLst/>
            <a:ahLst/>
            <a:cxnLst/>
            <a:rect r="r" b="b" t="t" l="l"/>
            <a:pathLst>
              <a:path h="5618473" w="9123691">
                <a:moveTo>
                  <a:pt x="0" y="0"/>
                </a:moveTo>
                <a:lnTo>
                  <a:pt x="9123691" y="0"/>
                </a:lnTo>
                <a:lnTo>
                  <a:pt x="9123691" y="5618472"/>
                </a:lnTo>
                <a:lnTo>
                  <a:pt x="0" y="5618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7066" y="552723"/>
            <a:ext cx="13333867" cy="290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72"/>
              </a:lnSpc>
            </a:pPr>
            <a:r>
              <a:rPr lang="en-US" sz="11638">
                <a:solidFill>
                  <a:srgbClr val="FFFFFF"/>
                </a:solidFill>
                <a:latin typeface="Futura Display"/>
                <a:ea typeface="Futura Display"/>
                <a:cs typeface="Futura Display"/>
                <a:sym typeface="Futura Display"/>
              </a:rPr>
              <a:t>WHY PICK WASHINGTON AND PENNSYLVANIA?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DAGc1zipHZI</dc:identifier>
  <dcterms:modified xsi:type="dcterms:W3CDTF">2011-08-01T06:04:30Z</dcterms:modified>
  <cp:revision>1</cp:revision>
  <dc:title>Bi analysis</dc:title>
</cp:coreProperties>
</file>